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88" r:id="rId6"/>
    <p:sldId id="260" r:id="rId7"/>
    <p:sldId id="263" r:id="rId8"/>
    <p:sldId id="274" r:id="rId9"/>
    <p:sldId id="280" r:id="rId10"/>
    <p:sldId id="287" r:id="rId11"/>
    <p:sldId id="286" r:id="rId12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/>
              <a:t>10/5/2016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7BFAD4E-771C-475D-BA9D-31911A63D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758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10/5/2016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9D2B4-7658-4E8D-B998-131A76D3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21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2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5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22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5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7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93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46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96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97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7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6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0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2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1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E29850E-C9DF-4A08-A3D4-6410FCDDD2CA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51F9A8-7C5C-4D26-A75A-D3542BC53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8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0633"/>
            <a:ext cx="11913577" cy="3753852"/>
          </a:xfrm>
        </p:spPr>
        <p:txBody>
          <a:bodyPr>
            <a:normAutofit/>
          </a:bodyPr>
          <a:lstStyle/>
          <a:p>
            <a:r>
              <a:rPr lang="en-US" sz="2700" dirty="0"/>
              <a:t>AACS Conference at Pepperdine University, Malibu, CA (10/9/2016)</a:t>
            </a:r>
            <a:br>
              <a:rPr lang="en-US" sz="2700" dirty="0"/>
            </a:br>
            <a:r>
              <a:rPr lang="en-US" sz="27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5200" b="1" dirty="0"/>
              <a:t>“Between a Rock and a Hard Place: Border Minorities in China’s Foreign Relations with South Asia”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5537"/>
            <a:ext cx="10389577" cy="20975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</a:t>
            </a:r>
            <a:r>
              <a:rPr lang="en-US" dirty="0" err="1"/>
              <a:t>Bibek</a:t>
            </a:r>
            <a:r>
              <a:rPr lang="en-US" dirty="0"/>
              <a:t> Chand &amp; Lukas K. Danner</a:t>
            </a:r>
          </a:p>
          <a:p>
            <a:endParaRPr lang="en-US" dirty="0"/>
          </a:p>
          <a:p>
            <a:r>
              <a:rPr lang="en-US" dirty="0"/>
              <a:t>Department of Politics &amp; International Relations</a:t>
            </a:r>
          </a:p>
          <a:p>
            <a:r>
              <a:rPr lang="en-US" dirty="0"/>
              <a:t>Green School of International &amp; Public Affairs</a:t>
            </a:r>
          </a:p>
          <a:p>
            <a:r>
              <a:rPr lang="en-US" dirty="0"/>
              <a:t>Florida International University, Miami, FL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02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241" y="1185235"/>
            <a:ext cx="10942929" cy="6006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																						                	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19232" y="2654814"/>
            <a:ext cx="44759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American Association for Chinese </a:t>
            </a:r>
          </a:p>
          <a:p>
            <a:r>
              <a:rPr lang="en-US" sz="2400" dirty="0"/>
              <a:t>Studies (AACS) Junior Travel </a:t>
            </a:r>
          </a:p>
          <a:p>
            <a:r>
              <a:rPr lang="en-US" sz="2400" dirty="0"/>
              <a:t>Grant, 2016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53389" y="538904"/>
            <a:ext cx="6725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Thanks for support from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957" y="2654814"/>
            <a:ext cx="5629275" cy="114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17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026" y="2549770"/>
            <a:ext cx="10018713" cy="1752599"/>
          </a:xfrm>
        </p:spPr>
        <p:txBody>
          <a:bodyPr/>
          <a:lstStyle/>
          <a:p>
            <a:r>
              <a:rPr lang="en-US" dirty="0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135902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17273" y="-237393"/>
            <a:ext cx="10273568" cy="1752599"/>
          </a:xfrm>
        </p:spPr>
        <p:txBody>
          <a:bodyPr/>
          <a:lstStyle/>
          <a:p>
            <a:r>
              <a:rPr lang="en-US" sz="4800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3008" y="1443789"/>
            <a:ext cx="8939432" cy="5245769"/>
          </a:xfrm>
        </p:spPr>
        <p:txBody>
          <a:bodyPr>
            <a:normAutofit/>
          </a:bodyPr>
          <a:lstStyle/>
          <a:p>
            <a:r>
              <a:rPr lang="en-US" sz="3600" dirty="0"/>
              <a:t>General Introduction</a:t>
            </a:r>
          </a:p>
          <a:p>
            <a:r>
              <a:rPr lang="en-US" sz="3600" dirty="0"/>
              <a:t>China’s Border Policy</a:t>
            </a:r>
          </a:p>
          <a:p>
            <a:r>
              <a:rPr lang="en-US" sz="3600" dirty="0"/>
              <a:t>Uyghurs &amp; Sino-Pakistani Relations</a:t>
            </a:r>
          </a:p>
          <a:p>
            <a:r>
              <a:rPr lang="en-US" sz="3600" dirty="0"/>
              <a:t>Tibetans &amp; Sino-Indian Relations</a:t>
            </a:r>
          </a:p>
          <a:p>
            <a:r>
              <a:rPr lang="en-US" sz="3600" dirty="0"/>
              <a:t>Tibetans &amp; Sino-Nepali Relations</a:t>
            </a:r>
          </a:p>
          <a:p>
            <a:r>
              <a:rPr lang="en-US" sz="3600" dirty="0"/>
              <a:t>Conclusion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27" y="1"/>
            <a:ext cx="9810873" cy="1417320"/>
          </a:xfrm>
        </p:spPr>
        <p:txBody>
          <a:bodyPr/>
          <a:lstStyle/>
          <a:p>
            <a:r>
              <a:rPr lang="en-US" dirty="0"/>
              <a:t>General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5262" y="1259645"/>
            <a:ext cx="9029854" cy="5598355"/>
          </a:xfrm>
        </p:spPr>
        <p:txBody>
          <a:bodyPr>
            <a:normAutofit/>
          </a:bodyPr>
          <a:lstStyle/>
          <a:p>
            <a:r>
              <a:rPr lang="en-US" sz="2800" dirty="0"/>
              <a:t> Much recent attention on conflicted maritime borders</a:t>
            </a:r>
          </a:p>
          <a:p>
            <a:pPr lvl="1"/>
            <a:r>
              <a:rPr lang="en-US" sz="2400" dirty="0"/>
              <a:t>S China Sea</a:t>
            </a:r>
          </a:p>
          <a:p>
            <a:pPr lvl="1"/>
            <a:r>
              <a:rPr lang="en-US" sz="2400" dirty="0"/>
              <a:t>E China Sea</a:t>
            </a:r>
          </a:p>
          <a:p>
            <a:r>
              <a:rPr lang="en-US" sz="2800" dirty="0"/>
              <a:t>Other border regions relatively neglected</a:t>
            </a:r>
          </a:p>
          <a:p>
            <a:pPr lvl="1"/>
            <a:r>
              <a:rPr lang="en-US" sz="2400" dirty="0"/>
              <a:t>S Asian neighboring states</a:t>
            </a:r>
          </a:p>
          <a:p>
            <a:r>
              <a:rPr lang="en-US" sz="2800" dirty="0"/>
              <a:t>Border minorities’ role in relations with Pak, </a:t>
            </a:r>
            <a:r>
              <a:rPr lang="en-US" sz="2800" dirty="0" err="1"/>
              <a:t>Ind</a:t>
            </a:r>
            <a:r>
              <a:rPr lang="en-US" sz="2800" dirty="0"/>
              <a:t>, Nep</a:t>
            </a:r>
          </a:p>
          <a:p>
            <a:pPr lvl="1"/>
            <a:r>
              <a:rPr lang="en-US" sz="2400" dirty="0"/>
              <a:t>w/ Pak: Uighur minority</a:t>
            </a:r>
          </a:p>
          <a:p>
            <a:pPr lvl="1"/>
            <a:r>
              <a:rPr lang="en-US" sz="2400" dirty="0"/>
              <a:t>w/ </a:t>
            </a:r>
            <a:r>
              <a:rPr lang="en-US" sz="2400" dirty="0" err="1"/>
              <a:t>Ind</a:t>
            </a:r>
            <a:r>
              <a:rPr lang="en-US" sz="2400" dirty="0"/>
              <a:t> &amp; Nep: Tibetan minority</a:t>
            </a:r>
          </a:p>
          <a:p>
            <a:r>
              <a:rPr lang="en-US" sz="2800" dirty="0"/>
              <a:t>RQ: What role do minorities play in China’s rel. w/ S Asia?</a:t>
            </a:r>
          </a:p>
        </p:txBody>
      </p:sp>
    </p:spTree>
    <p:extLst>
      <p:ext uri="{BB962C8B-B14F-4D97-AF65-F5344CB8AC3E}">
        <p14:creationId xmlns:p14="http://schemas.microsoft.com/office/powerpoint/2010/main" val="377733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1735" y="0"/>
            <a:ext cx="11473082" cy="1752599"/>
          </a:xfrm>
        </p:spPr>
        <p:txBody>
          <a:bodyPr/>
          <a:lstStyle/>
          <a:p>
            <a:r>
              <a:rPr lang="en-US" dirty="0"/>
              <a:t>China’s General Border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360" y="1402080"/>
            <a:ext cx="9494519" cy="5062888"/>
          </a:xfrm>
        </p:spPr>
        <p:txBody>
          <a:bodyPr>
            <a:noAutofit/>
          </a:bodyPr>
          <a:lstStyle/>
          <a:p>
            <a:r>
              <a:rPr lang="en-US" sz="2800" dirty="0"/>
              <a:t>China’s own experience w/ semi-colonization</a:t>
            </a:r>
          </a:p>
          <a:p>
            <a:r>
              <a:rPr lang="en-US" sz="2800" dirty="0">
                <a:sym typeface="Wingdings" panose="05000000000000000000" pitchFamily="2" charset="2"/>
              </a:rPr>
              <a:t> </a:t>
            </a:r>
            <a:r>
              <a:rPr lang="en-US" sz="2800" dirty="0"/>
              <a:t>developed over-emphasis on sovereignty &amp; non-interference in internal affairs</a:t>
            </a:r>
          </a:p>
          <a:p>
            <a:r>
              <a:rPr lang="en-US" sz="2800" dirty="0"/>
              <a:t>WW II made the ‘golden rule’ of sovereignty less important (R2P)</a:t>
            </a:r>
          </a:p>
          <a:p>
            <a:r>
              <a:rPr lang="en-US" sz="2800" dirty="0"/>
              <a:t>China not a subscriber to most Western individual HR</a:t>
            </a:r>
          </a:p>
          <a:p>
            <a:r>
              <a:rPr lang="en-US" sz="2800" dirty="0">
                <a:sym typeface="Wingdings" panose="05000000000000000000" pitchFamily="2" charset="2"/>
              </a:rPr>
              <a:t> PRC as the legal successor to a pan-ethnic empire</a:t>
            </a:r>
          </a:p>
          <a:p>
            <a:r>
              <a:rPr lang="en-US" sz="2800" dirty="0">
                <a:sym typeface="Wingdings" panose="05000000000000000000" pitchFamily="2" charset="2"/>
              </a:rPr>
              <a:t> Keeping Xinjiang (Uighurs) and Tibet from creating own nation-states intricately important to existence of PRC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56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8140951" cy="1085850"/>
          </a:xfrm>
        </p:spPr>
        <p:txBody>
          <a:bodyPr>
            <a:normAutofit/>
          </a:bodyPr>
          <a:lstStyle/>
          <a:p>
            <a:r>
              <a:rPr lang="en-US" dirty="0"/>
              <a:t>China’s General Border Policy (</a:t>
            </a:r>
            <a:r>
              <a:rPr lang="en-US" i="1" dirty="0"/>
              <a:t>cont.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71651"/>
            <a:ext cx="10434974" cy="4869781"/>
          </a:xfrm>
        </p:spPr>
        <p:txBody>
          <a:bodyPr/>
          <a:lstStyle/>
          <a:p>
            <a:r>
              <a:rPr lang="en-US" dirty="0"/>
              <a:t>Enforcing non-support for Uighur or Tibetan nation-state by accepting that they are integral parts of China, if official relations</a:t>
            </a:r>
          </a:p>
          <a:p>
            <a:pPr lvl="1"/>
            <a:r>
              <a:rPr lang="en-US" dirty="0"/>
              <a:t>1.3 billion economic market</a:t>
            </a:r>
          </a:p>
          <a:p>
            <a:r>
              <a:rPr lang="en-US" dirty="0"/>
              <a:t>Case for self-determination of Uighurs and Tibetans is strong based on common history, culture, language, and religion concentrated on territory</a:t>
            </a:r>
          </a:p>
          <a:p>
            <a:r>
              <a:rPr lang="en-US" dirty="0">
                <a:sym typeface="Wingdings" panose="05000000000000000000" pitchFamily="2" charset="2"/>
              </a:rPr>
              <a:t> fear of domino effect for other regions</a:t>
            </a:r>
          </a:p>
          <a:p>
            <a:r>
              <a:rPr lang="en-US" dirty="0">
                <a:sym typeface="Wingdings" panose="05000000000000000000" pitchFamily="2" charset="2"/>
              </a:rPr>
              <a:t>‘Empty Fortress’ strategy in China’s West</a:t>
            </a:r>
          </a:p>
          <a:p>
            <a:r>
              <a:rPr lang="en-US" dirty="0">
                <a:sym typeface="Wingdings" panose="05000000000000000000" pitchFamily="2" charset="2"/>
              </a:rPr>
              <a:t>Establishment of SCO</a:t>
            </a:r>
          </a:p>
          <a:p>
            <a:r>
              <a:rPr lang="en-US" dirty="0">
                <a:sym typeface="Wingdings" panose="05000000000000000000" pitchFamily="2" charset="2"/>
              </a:rPr>
              <a:t>Higher goal = stability at borders, avoid ‘spillover effects’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77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681" y="0"/>
            <a:ext cx="12316681" cy="1752599"/>
          </a:xfrm>
        </p:spPr>
        <p:txBody>
          <a:bodyPr/>
          <a:lstStyle/>
          <a:p>
            <a:r>
              <a:rPr lang="en-US" dirty="0"/>
              <a:t>Uyghurs &amp; Sino-Pakistani Relations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5735" y="5267989"/>
            <a:ext cx="3813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Source: http://www.worldatlas.com/</a:t>
            </a:r>
          </a:p>
          <a:p>
            <a:r>
              <a:rPr lang="en-US" i="1" dirty="0" err="1"/>
              <a:t>img</a:t>
            </a:r>
            <a:r>
              <a:rPr lang="en-US" i="1" dirty="0"/>
              <a:t>/world-state/</a:t>
            </a:r>
            <a:r>
              <a:rPr lang="en-US" i="1" dirty="0" err="1"/>
              <a:t>xinjiang</a:t>
            </a:r>
            <a:r>
              <a:rPr lang="en-US" i="1" dirty="0"/>
              <a:t>-autonomous</a:t>
            </a:r>
          </a:p>
          <a:p>
            <a:r>
              <a:rPr lang="en-US" i="1" dirty="0"/>
              <a:t>-region-china.jpg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5735" y="1290935"/>
            <a:ext cx="3305175" cy="4019550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94022" y="1752599"/>
            <a:ext cx="5931714" cy="580323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Pak often portrayed as important PRC ally</a:t>
            </a:r>
          </a:p>
          <a:p>
            <a:r>
              <a:rPr lang="en-US" dirty="0"/>
              <a:t>Uighur minority actually cause of friction</a:t>
            </a:r>
          </a:p>
          <a:p>
            <a:pPr lvl="1"/>
            <a:r>
              <a:rPr lang="en-US" dirty="0"/>
              <a:t>“In the late 1940s, thousands of Uighurs emigrated to Pakistan, fearing Chinese repression” (Rahman 2005)</a:t>
            </a:r>
          </a:p>
          <a:p>
            <a:pPr lvl="1"/>
            <a:r>
              <a:rPr lang="en-US" dirty="0"/>
              <a:t>Small minority in Pakistan—only about 3,000 people strong</a:t>
            </a:r>
          </a:p>
          <a:p>
            <a:pPr lvl="1"/>
            <a:r>
              <a:rPr lang="en-US" dirty="0"/>
              <a:t>Terrorist training camps for Uighurs in Pak</a:t>
            </a:r>
          </a:p>
          <a:p>
            <a:pPr lvl="1"/>
            <a:r>
              <a:rPr lang="en-US" dirty="0"/>
              <a:t>Postulated repatriations from Chinese side</a:t>
            </a:r>
          </a:p>
          <a:p>
            <a:r>
              <a:rPr lang="en-US" dirty="0"/>
              <a:t>“Uighur separatism is just as likely to drive China and Pakistan apart as to push them together” (Scobell et al. 2015, 64f.)</a:t>
            </a:r>
          </a:p>
          <a:p>
            <a:r>
              <a:rPr lang="en-US" dirty="0"/>
              <a:t>However, “Chinese officials are increasingly connecting the level of terrorist activity in Pakistan to instability in western China” (</a:t>
            </a:r>
            <a:r>
              <a:rPr lang="en-US" dirty="0" err="1"/>
              <a:t>Pamidi</a:t>
            </a:r>
            <a:r>
              <a:rPr lang="en-US" dirty="0"/>
              <a:t> 2012, 84)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42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61" y="-259308"/>
            <a:ext cx="10824920" cy="1752599"/>
          </a:xfrm>
        </p:spPr>
        <p:txBody>
          <a:bodyPr/>
          <a:lstStyle/>
          <a:p>
            <a:r>
              <a:rPr lang="en-US" dirty="0"/>
              <a:t>Tibetans &amp; Sino-Indian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723" y="2232964"/>
            <a:ext cx="9503898" cy="3465095"/>
          </a:xfrm>
        </p:spPr>
        <p:txBody>
          <a:bodyPr>
            <a:noAutofit/>
          </a:bodyPr>
          <a:lstStyle/>
          <a:p>
            <a:r>
              <a:rPr lang="en-US" sz="2300" dirty="0"/>
              <a:t>India as counterweight to China and archenemy of Pak a natural enemy of China’s</a:t>
            </a:r>
          </a:p>
          <a:p>
            <a:r>
              <a:rPr lang="en-US" sz="2300" dirty="0"/>
              <a:t>India houses the largest Tibetan refugee population (35 settlements; 100,000+) and its exiled government/the Dalai Lama—another contentious issue</a:t>
            </a:r>
          </a:p>
          <a:p>
            <a:r>
              <a:rPr lang="en-US" sz="2300" dirty="0"/>
              <a:t>Though cordial relations at outset of CW, hot war in the 1960s over border disputes that continue to this day (Arunachal Pradesh, Aksai Chin)</a:t>
            </a:r>
          </a:p>
          <a:p>
            <a:r>
              <a:rPr lang="en-US" sz="2300" dirty="0"/>
              <a:t>India continued policy of welcoming Tibetan refugee</a:t>
            </a:r>
          </a:p>
          <a:p>
            <a:r>
              <a:rPr lang="en-US" sz="2300" dirty="0"/>
              <a:t>Historically, (British) India wanted Tibet to be a buffer as second line of defense</a:t>
            </a:r>
          </a:p>
          <a:p>
            <a:r>
              <a:rPr lang="en-US" sz="2300" dirty="0"/>
              <a:t>China uses India’s acquiescence to the Tibetans as reason to fortify its TAR &amp; denies visa applications from Indian citizens living in AP</a:t>
            </a:r>
          </a:p>
          <a:p>
            <a:r>
              <a:rPr lang="en-US" sz="2300" dirty="0">
                <a:sym typeface="Wingdings" panose="05000000000000000000" pitchFamily="2" charset="2"/>
              </a:rPr>
              <a:t> Tibetans are an important factor in the Sino-Indian relationship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23579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070079" cy="1341120"/>
          </a:xfrm>
        </p:spPr>
        <p:txBody>
          <a:bodyPr/>
          <a:lstStyle/>
          <a:p>
            <a:r>
              <a:rPr lang="en-US" dirty="0"/>
              <a:t>Tibetans &amp; Sino-Nepali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0904" y="1173479"/>
            <a:ext cx="5667375" cy="59171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 largest Tibetan refugee population (20,000)</a:t>
            </a:r>
          </a:p>
          <a:p>
            <a:r>
              <a:rPr lang="en-US" dirty="0"/>
              <a:t>As China rose in the past decades, its influence in Nepal also increased w/ Nepalese change in government structure/state form facilitating that trend:</a:t>
            </a:r>
          </a:p>
          <a:p>
            <a:pPr lvl="1"/>
            <a:r>
              <a:rPr lang="en-US" dirty="0"/>
              <a:t>More and more Chinese foreign aid &amp; infrastructure projects to/in Nepal tied to putting pressure on Tibetans in Nepal</a:t>
            </a:r>
          </a:p>
          <a:p>
            <a:pPr lvl="1"/>
            <a:r>
              <a:rPr lang="en-US" dirty="0"/>
              <a:t>Among other aid, Nepalese police received proper gear to carry out repressions</a:t>
            </a:r>
          </a:p>
          <a:p>
            <a:r>
              <a:rPr lang="en-US" dirty="0">
                <a:sym typeface="Wingdings" panose="05000000000000000000" pitchFamily="2" charset="2"/>
              </a:rPr>
              <a:t> Overall growing influence of China in Nepal that affects Tibetans there and serves a dual balance to counter </a:t>
            </a:r>
            <a:r>
              <a:rPr lang="en-US" dirty="0" err="1">
                <a:sym typeface="Wingdings" panose="05000000000000000000" pitchFamily="2" charset="2"/>
              </a:rPr>
              <a:t>Ind’s</a:t>
            </a:r>
            <a:r>
              <a:rPr lang="en-US" dirty="0">
                <a:sym typeface="Wingdings" panose="05000000000000000000" pitchFamily="2" charset="2"/>
              </a:rPr>
              <a:t> influence in Nepal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280" y="1341121"/>
            <a:ext cx="3295650" cy="40195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98280" y="5360671"/>
            <a:ext cx="38363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/>
              <a:t>Source: http://www.worldatlas.com/</a:t>
            </a:r>
          </a:p>
          <a:p>
            <a:r>
              <a:rPr lang="en-US" sz="1600" i="1" dirty="0" err="1"/>
              <a:t>img</a:t>
            </a:r>
            <a:r>
              <a:rPr lang="en-US" sz="1600" i="1" dirty="0"/>
              <a:t>/world-state/</a:t>
            </a:r>
            <a:r>
              <a:rPr lang="en-US" sz="1600" i="1" dirty="0" err="1"/>
              <a:t>xizang</a:t>
            </a:r>
            <a:r>
              <a:rPr lang="en-US" sz="1600" i="1" dirty="0"/>
              <a:t>-</a:t>
            </a:r>
            <a:r>
              <a:rPr lang="en-US" sz="1600" i="1" dirty="0" err="1"/>
              <a:t>tibet</a:t>
            </a:r>
            <a:r>
              <a:rPr lang="en-US" sz="1600" i="1" dirty="0"/>
              <a:t>-autonomous-</a:t>
            </a:r>
          </a:p>
          <a:p>
            <a:r>
              <a:rPr lang="en-US" sz="1600" i="1" dirty="0"/>
              <a:t>region-autonomous-region-china.jpg</a:t>
            </a:r>
          </a:p>
        </p:txBody>
      </p:sp>
    </p:spTree>
    <p:extLst>
      <p:ext uri="{BB962C8B-B14F-4D97-AF65-F5344CB8AC3E}">
        <p14:creationId xmlns:p14="http://schemas.microsoft.com/office/powerpoint/2010/main" val="83353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6769768" cy="123444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1936" y="1234441"/>
            <a:ext cx="9769643" cy="5623558"/>
          </a:xfrm>
        </p:spPr>
        <p:txBody>
          <a:bodyPr>
            <a:normAutofit/>
          </a:bodyPr>
          <a:lstStyle/>
          <a:p>
            <a:r>
              <a:rPr lang="en-US" dirty="0"/>
              <a:t>Border minorities in China’s West form an important factor in its relations with South Asia</a:t>
            </a:r>
          </a:p>
          <a:p>
            <a:r>
              <a:rPr lang="en-US" dirty="0">
                <a:sym typeface="Wingdings" panose="05000000000000000000" pitchFamily="2" charset="2"/>
              </a:rPr>
              <a:t> Domestic dimension factoring into the international level</a:t>
            </a:r>
          </a:p>
          <a:p>
            <a:r>
              <a:rPr lang="en-US" dirty="0">
                <a:sym typeface="Wingdings" panose="05000000000000000000" pitchFamily="2" charset="2"/>
              </a:rPr>
              <a:t> Set to be a continuing problem for the PRC as its bare existence is connected to keeping its western minority-dominated territories, Xinjiang and Tibet</a:t>
            </a:r>
          </a:p>
          <a:p>
            <a:r>
              <a:rPr lang="en-US" dirty="0">
                <a:sym typeface="Wingdings" panose="05000000000000000000" pitchFamily="2" charset="2"/>
              </a:rPr>
              <a:t> China also affected by the wave of Islamic terrorism of the recent past</a:t>
            </a:r>
          </a:p>
          <a:p>
            <a:r>
              <a:rPr lang="en-US" dirty="0">
                <a:sym typeface="Wingdings" panose="05000000000000000000" pitchFamily="2" charset="2"/>
              </a:rPr>
              <a:t>Differences in how the border minority factor influenced the relations in South Asia based on the nature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Pak: Mixed—cooperation and contention (terrorist camps)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Ind</a:t>
            </a:r>
            <a:r>
              <a:rPr lang="en-US" dirty="0">
                <a:sym typeface="Wingdings" panose="05000000000000000000" pitchFamily="2" charset="2"/>
              </a:rPr>
              <a:t>: Mostly contentious; disputed territory belonging to Tibet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Nep: Cordial relations; pressure on Tibetans intensifies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6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3871</TotalTime>
  <Words>759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Wingdings</vt:lpstr>
      <vt:lpstr>Parallax</vt:lpstr>
      <vt:lpstr>AACS Conference at Pepperdine University, Malibu, CA (10/9/2016)   “Between a Rock and a Hard Place: Border Minorities in China’s Foreign Relations with South Asia”</vt:lpstr>
      <vt:lpstr>Overview</vt:lpstr>
      <vt:lpstr>General Introduction</vt:lpstr>
      <vt:lpstr>China’s General Border Policy</vt:lpstr>
      <vt:lpstr>China’s General Border Policy (cont.)</vt:lpstr>
      <vt:lpstr>Uyghurs &amp; Sino-Pakistani Relations</vt:lpstr>
      <vt:lpstr>Tibetans &amp; Sino-Indian Relations</vt:lpstr>
      <vt:lpstr>Tibetans &amp; Sino-Nepali Relations</vt:lpstr>
      <vt:lpstr>Conclusion</vt:lpstr>
      <vt:lpstr>PowerPoint Presentation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Defense   “Cultural Origins of China’s Current Grand Strategy Manifestations”</dc:title>
  <dc:creator>Bibek Chand;Lukas K. Danner</dc:creator>
  <cp:lastModifiedBy>Keiko</cp:lastModifiedBy>
  <cp:revision>120</cp:revision>
  <cp:lastPrinted>2016-10-05T03:51:29Z</cp:lastPrinted>
  <dcterms:created xsi:type="dcterms:W3CDTF">2014-11-27T20:09:11Z</dcterms:created>
  <dcterms:modified xsi:type="dcterms:W3CDTF">2016-10-13T16:49:21Z</dcterms:modified>
</cp:coreProperties>
</file>